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841" autoAdjust="0"/>
    <p:restoredTop sz="94660"/>
  </p:normalViewPr>
  <p:slideViewPr>
    <p:cSldViewPr>
      <p:cViewPr varScale="1">
        <p:scale>
          <a:sx n="106" d="100"/>
          <a:sy n="106" d="100"/>
        </p:scale>
        <p:origin x="-86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á snímka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sk-SK" smtClean="0"/>
              <a:t>Kliknite sem a upravte štýl predlohy podnadpisov.</a:t>
            </a:r>
            <a:endParaRPr kumimoji="0" lang="en-US"/>
          </a:p>
        </p:txBody>
      </p:sp>
      <p:sp>
        <p:nvSpPr>
          <p:cNvPr id="28" name="Zástupný symbol dátumu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ADC5B96D-45FD-4529-B6F0-BD00D262D147}" type="datetimeFigureOut">
              <a:rPr lang="sk-SK" smtClean="0"/>
              <a:pPr/>
              <a:t>3. 6. 2013</a:t>
            </a:fld>
            <a:endParaRPr lang="sk-SK" dirty="0"/>
          </a:p>
        </p:txBody>
      </p:sp>
      <p:sp>
        <p:nvSpPr>
          <p:cNvPr id="17" name="Zástupný symbol päty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sk-SK" dirty="0"/>
          </a:p>
        </p:txBody>
      </p:sp>
      <p:sp>
        <p:nvSpPr>
          <p:cNvPr id="10" name="Obdĺžnik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Obdĺžnik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4" name="Obdĺžnik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bdĺžnik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Rovná spojnica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8" name="Rovná spojnica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Rovná spojnica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6" name="Rovná spojnica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5" name="Rovná spojnica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Rovná spojnica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7" name="Obdĺžnik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á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á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á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á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á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Zástupný symbol čísla snímky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745575F2-1050-4EA0-96D7-1A27702F90B9}" type="slidenum">
              <a:rPr lang="sk-SK" smtClean="0"/>
              <a:pPr/>
              <a:t>‹#›</a:t>
            </a:fld>
            <a:endParaRPr lang="sk-SK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5B96D-45FD-4529-B6F0-BD00D262D147}" type="datetimeFigureOut">
              <a:rPr lang="sk-SK" smtClean="0"/>
              <a:pPr/>
              <a:t>3. 6. 2013</a:t>
            </a:fld>
            <a:endParaRPr lang="sk-SK" dirty="0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5575F2-1050-4EA0-96D7-1A27702F90B9}" type="slidenum">
              <a:rPr lang="sk-SK" smtClean="0"/>
              <a:pPr/>
              <a:t>‹#›</a:t>
            </a:fld>
            <a:endParaRPr lang="sk-SK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5B96D-45FD-4529-B6F0-BD00D262D147}" type="datetimeFigureOut">
              <a:rPr lang="sk-SK" smtClean="0"/>
              <a:pPr/>
              <a:t>3. 6. 2013</a:t>
            </a:fld>
            <a:endParaRPr lang="sk-SK" dirty="0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5575F2-1050-4EA0-96D7-1A27702F90B9}" type="slidenum">
              <a:rPr lang="sk-SK" smtClean="0"/>
              <a:pPr/>
              <a:t>‹#›</a:t>
            </a:fld>
            <a:endParaRPr lang="sk-SK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8" name="Zástupný symbol obsahu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ADC5B96D-45FD-4529-B6F0-BD00D262D147}" type="datetimeFigureOut">
              <a:rPr lang="sk-SK" smtClean="0"/>
              <a:pPr/>
              <a:t>3. 6. 2013</a:t>
            </a:fld>
            <a:endParaRPr lang="sk-SK" dirty="0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45575F2-1050-4EA0-96D7-1A27702F90B9}" type="slidenum">
              <a:rPr lang="sk-SK" smtClean="0"/>
              <a:pPr/>
              <a:t>‹#›</a:t>
            </a:fld>
            <a:endParaRPr lang="sk-SK" dirty="0"/>
          </a:p>
        </p:txBody>
      </p:sp>
      <p:sp>
        <p:nvSpPr>
          <p:cNvPr id="10" name="Zástupný symbol päty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sk-SK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Hlavička sekci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ADC5B96D-45FD-4529-B6F0-BD00D262D147}" type="datetimeFigureOut">
              <a:rPr lang="sk-SK" smtClean="0"/>
              <a:pPr/>
              <a:t>3. 6. 2013</a:t>
            </a:fld>
            <a:endParaRPr lang="sk-SK" dirty="0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sk-SK" dirty="0"/>
          </a:p>
        </p:txBody>
      </p:sp>
      <p:sp>
        <p:nvSpPr>
          <p:cNvPr id="9" name="Obdĺžnik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Obdĺžnik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Obdĺžnik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Obdĺžnik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Rovná spojnica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4" name="Rovná spojnica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5" name="Rovná spojnica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6" name="Rovná spojnica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Rovná spojnica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8" name="Obdĺžnik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á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á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á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á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á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Rovná spojnica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745575F2-1050-4EA0-96D7-1A27702F90B9}" type="slidenum">
              <a:rPr lang="sk-SK" smtClean="0"/>
              <a:pPr/>
              <a:t>‹#›</a:t>
            </a:fld>
            <a:endParaRPr lang="sk-SK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5B96D-45FD-4529-B6F0-BD00D262D147}" type="datetimeFigureOut">
              <a:rPr lang="sk-SK" smtClean="0"/>
              <a:pPr/>
              <a:t>3. 6. 2013</a:t>
            </a:fld>
            <a:endParaRPr lang="sk-SK" dirty="0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5575F2-1050-4EA0-96D7-1A27702F90B9}" type="slidenum">
              <a:rPr lang="sk-SK" smtClean="0"/>
              <a:pPr/>
              <a:t>‹#›</a:t>
            </a:fld>
            <a:endParaRPr lang="sk-SK" dirty="0"/>
          </a:p>
        </p:txBody>
      </p:sp>
      <p:sp>
        <p:nvSpPr>
          <p:cNvPr id="9" name="Zástupný symbol obsahu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11" name="Zástupný symbol obsahu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5B96D-45FD-4529-B6F0-BD00D262D147}" type="datetimeFigureOut">
              <a:rPr lang="sk-SK" smtClean="0"/>
              <a:pPr/>
              <a:t>3. 6. 2013</a:t>
            </a:fld>
            <a:endParaRPr lang="sk-SK" dirty="0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5575F2-1050-4EA0-96D7-1A27702F90B9}" type="slidenum">
              <a:rPr lang="sk-SK" smtClean="0"/>
              <a:pPr/>
              <a:t>‹#›</a:t>
            </a:fld>
            <a:endParaRPr lang="sk-SK" dirty="0"/>
          </a:p>
        </p:txBody>
      </p:sp>
      <p:sp>
        <p:nvSpPr>
          <p:cNvPr id="11" name="Zástupný symbol obsahu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13" name="Zástupný symbol obsahu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12" name="Zástupný symbol textu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14" name="Zástupný symbol textu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6" name="Zástupný symbol dátumu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ADC5B96D-45FD-4529-B6F0-BD00D262D147}" type="datetimeFigureOut">
              <a:rPr lang="sk-SK" smtClean="0"/>
              <a:pPr/>
              <a:t>3. 6. 2013</a:t>
            </a:fld>
            <a:endParaRPr lang="sk-SK" dirty="0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45575F2-1050-4EA0-96D7-1A27702F90B9}" type="slidenum">
              <a:rPr lang="sk-SK" smtClean="0"/>
              <a:pPr/>
              <a:t>‹#›</a:t>
            </a:fld>
            <a:endParaRPr lang="sk-SK" dirty="0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sk-SK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5B96D-45FD-4529-B6F0-BD00D262D147}" type="datetimeFigureOut">
              <a:rPr lang="sk-SK" smtClean="0"/>
              <a:pPr/>
              <a:t>3. 6. 2013</a:t>
            </a:fld>
            <a:endParaRPr lang="sk-SK" dirty="0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5575F2-1050-4EA0-96D7-1A27702F90B9}" type="slidenum">
              <a:rPr lang="sk-SK" smtClean="0"/>
              <a:pPr/>
              <a:t>‹#›</a:t>
            </a:fld>
            <a:endParaRPr lang="sk-SK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popisom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vná spojnica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8" name="Rovná spojnica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Rovná spojnica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Rovná spojnica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2" name="Obdĺžnik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Rovná spojnica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4" name="Ová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Zástupný symbol obsahu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21" name="Zástupný symbol dátumu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ADC5B96D-45FD-4529-B6F0-BD00D262D147}" type="datetimeFigureOut">
              <a:rPr lang="sk-SK" smtClean="0"/>
              <a:pPr/>
              <a:t>3. 6. 2013</a:t>
            </a:fld>
            <a:endParaRPr lang="sk-SK" dirty="0"/>
          </a:p>
        </p:txBody>
      </p:sp>
      <p:sp>
        <p:nvSpPr>
          <p:cNvPr id="22" name="Zástupný symbol čísla snímky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45575F2-1050-4EA0-96D7-1A27702F90B9}" type="slidenum">
              <a:rPr lang="sk-SK" smtClean="0"/>
              <a:pPr/>
              <a:t>‹#›</a:t>
            </a:fld>
            <a:endParaRPr lang="sk-SK" dirty="0"/>
          </a:p>
        </p:txBody>
      </p:sp>
      <p:sp>
        <p:nvSpPr>
          <p:cNvPr id="23" name="Zástupný symbol päty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sk-SK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vná spojnica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3" name="Ová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sk-SK" dirty="0" smtClean="0"/>
              <a:t>Ak chcete pridať obrázok, kliknite na ikonu</a:t>
            </a:r>
            <a:endParaRPr kumimoji="0" lang="en-US" dirty="0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10" name="Rovná spojnica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Obdĺžnik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ovná spojnica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9" name="Rovná spojnica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Rovná spojnica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Zástupný symbol dátumu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ADC5B96D-45FD-4529-B6F0-BD00D262D147}" type="datetimeFigureOut">
              <a:rPr lang="sk-SK" smtClean="0"/>
              <a:pPr/>
              <a:t>3. 6. 2013</a:t>
            </a:fld>
            <a:endParaRPr lang="sk-SK" dirty="0"/>
          </a:p>
        </p:txBody>
      </p:sp>
      <p:sp>
        <p:nvSpPr>
          <p:cNvPr id="18" name="Zástupný symbol čísla snímky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45575F2-1050-4EA0-96D7-1A27702F90B9}" type="slidenum">
              <a:rPr lang="sk-SK" smtClean="0"/>
              <a:pPr/>
              <a:t>‹#›</a:t>
            </a:fld>
            <a:endParaRPr lang="sk-SK" dirty="0"/>
          </a:p>
        </p:txBody>
      </p:sp>
      <p:sp>
        <p:nvSpPr>
          <p:cNvPr id="21" name="Zástupný symbol päty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sk-SK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vná spojnica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Zástupný symbol nadpisu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13" name="Zástupný symbol textu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  <a:p>
            <a:pPr lvl="1" eaLnBrk="1" latinLnBrk="0" hangingPunct="1"/>
            <a:r>
              <a:rPr kumimoji="0" lang="sk-SK" smtClean="0"/>
              <a:t>Druhá úroveň</a:t>
            </a:r>
          </a:p>
          <a:p>
            <a:pPr lvl="2" eaLnBrk="1" latinLnBrk="0" hangingPunct="1"/>
            <a:r>
              <a:rPr kumimoji="0" lang="sk-SK" smtClean="0"/>
              <a:t>Tretia úroveň</a:t>
            </a:r>
          </a:p>
          <a:p>
            <a:pPr lvl="3" eaLnBrk="1" latinLnBrk="0" hangingPunct="1"/>
            <a:r>
              <a:rPr kumimoji="0" lang="sk-SK" smtClean="0"/>
              <a:t>Štvrtá úroveň</a:t>
            </a:r>
          </a:p>
          <a:p>
            <a:pPr lvl="4" eaLnBrk="1" latinLnBrk="0" hangingPunct="1"/>
            <a:r>
              <a:rPr kumimoji="0" lang="sk-SK" smtClean="0"/>
              <a:t>Piata úroveň</a:t>
            </a:r>
            <a:endParaRPr kumimoji="0" lang="en-US"/>
          </a:p>
        </p:txBody>
      </p:sp>
      <p:sp>
        <p:nvSpPr>
          <p:cNvPr id="14" name="Zástupný symbol dátumu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ADC5B96D-45FD-4529-B6F0-BD00D262D147}" type="datetimeFigureOut">
              <a:rPr lang="sk-SK" smtClean="0"/>
              <a:pPr/>
              <a:t>3. 6. 2013</a:t>
            </a:fld>
            <a:endParaRPr lang="sk-SK" dirty="0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sk-SK" dirty="0"/>
          </a:p>
        </p:txBody>
      </p:sp>
      <p:sp>
        <p:nvSpPr>
          <p:cNvPr id="7" name="Rovná spojnica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Rovná spojnica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0" name="Obdĺžnik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Rovná spojnica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2" name="Ová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Zástupný symbol čísla snímky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45575F2-1050-4EA0-96D7-1A27702F90B9}" type="slidenum">
              <a:rPr lang="sk-SK" smtClean="0"/>
              <a:pPr/>
              <a:t>‹#›</a:t>
            </a:fld>
            <a:endParaRPr lang="sk-SK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835696" y="980728"/>
            <a:ext cx="6172200" cy="1894362"/>
          </a:xfrm>
        </p:spPr>
        <p:txBody>
          <a:bodyPr/>
          <a:lstStyle/>
          <a:p>
            <a:r>
              <a:rPr lang="sk-SK" dirty="0" smtClean="0">
                <a:latin typeface="Andalus" pitchFamily="18" charset="-78"/>
                <a:cs typeface="Andalus" pitchFamily="18" charset="-78"/>
              </a:rPr>
              <a:t>Tomáš Garrigue Masaryk</a:t>
            </a:r>
            <a:endParaRPr lang="sk-SK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0" y="6307088"/>
            <a:ext cx="1944216" cy="550912"/>
          </a:xfrm>
        </p:spPr>
        <p:txBody>
          <a:bodyPr>
            <a:normAutofit fontScale="85000" lnSpcReduction="10000"/>
          </a:bodyPr>
          <a:lstStyle/>
          <a:p>
            <a:r>
              <a:rPr lang="sk-SK" sz="2000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Juraj Kekelák VIII.B</a:t>
            </a:r>
            <a:endParaRPr lang="sk-SK" sz="2000" dirty="0">
              <a:solidFill>
                <a:schemeClr val="tx1"/>
              </a:solidFill>
              <a:latin typeface="Andalus" pitchFamily="18" charset="-78"/>
              <a:cs typeface="Andalus" pitchFamily="18" charset="-78"/>
            </a:endParaRPr>
          </a:p>
        </p:txBody>
      </p:sp>
      <p:pic>
        <p:nvPicPr>
          <p:cNvPr id="4" name="Obrázok 3" descr="6b6a0d2099_40757509_o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174150" y="3254244"/>
            <a:ext cx="2969850" cy="3603756"/>
          </a:xfrm>
          <a:prstGeom prst="rect">
            <a:avLst/>
          </a:prstGeom>
        </p:spPr>
      </p:pic>
      <p:pic>
        <p:nvPicPr>
          <p:cNvPr id="5" name="Obrázok 4" descr="128px-T._G._Masaryk_Signature.svg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444208" y="5733256"/>
            <a:ext cx="2337792" cy="89493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188640"/>
            <a:ext cx="7313240" cy="580926"/>
          </a:xfrm>
        </p:spPr>
        <p:txBody>
          <a:bodyPr>
            <a:noAutofit/>
          </a:bodyPr>
          <a:lstStyle/>
          <a:p>
            <a:r>
              <a:rPr lang="sk-SK" sz="4000" dirty="0" smtClean="0">
                <a:latin typeface="Andalus" pitchFamily="18" charset="-78"/>
                <a:cs typeface="Andalus" pitchFamily="18" charset="-78"/>
              </a:rPr>
              <a:t>Životopis:</a:t>
            </a:r>
            <a:endParaRPr lang="sk-SK" sz="4000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3" name="Zástupný symbol obsahu 2"/>
          <p:cNvSpPr>
            <a:spLocks noGrp="1"/>
          </p:cNvSpPr>
          <p:nvPr>
            <p:ph sz="quarter" idx="1"/>
          </p:nvPr>
        </p:nvSpPr>
        <p:spPr>
          <a:xfrm>
            <a:off x="0" y="836712"/>
            <a:ext cx="7467600" cy="4873752"/>
          </a:xfrm>
        </p:spPr>
        <p:txBody>
          <a:bodyPr/>
          <a:lstStyle/>
          <a:p>
            <a:r>
              <a:rPr lang="sk-SK" dirty="0" smtClean="0">
                <a:latin typeface="Andalus" pitchFamily="18" charset="-78"/>
                <a:cs typeface="Andalus" pitchFamily="18" charset="-78"/>
              </a:rPr>
              <a:t>Narodenie: 7. marca 1850  v Hodoníně</a:t>
            </a:r>
          </a:p>
          <a:p>
            <a:r>
              <a:rPr lang="sk-SK" dirty="0" smtClean="0">
                <a:latin typeface="Andalus" pitchFamily="18" charset="-78"/>
                <a:cs typeface="Andalus" pitchFamily="18" charset="-78"/>
              </a:rPr>
              <a:t>Úmrtie: † 14. september 1937, Lány </a:t>
            </a:r>
          </a:p>
          <a:p>
            <a:endParaRPr lang="sk-SK" dirty="0" smtClean="0">
              <a:latin typeface="Andalus" pitchFamily="18" charset="-78"/>
              <a:cs typeface="Andalus" pitchFamily="18" charset="-78"/>
            </a:endParaRPr>
          </a:p>
          <a:p>
            <a:r>
              <a:rPr lang="sk-SK" dirty="0" smtClean="0">
                <a:latin typeface="Andalus" pitchFamily="18" charset="-78"/>
                <a:cs typeface="Andalus" pitchFamily="18" charset="-78"/>
              </a:rPr>
              <a:t>Tomáš Garrigue Masaryk bol český filozof, sociológ, pedagóg, politik, štátnik a novinár, prvý prezident ČSR (1918 – 1935), poslanec rakúskeho ríšskeho snemu.</a:t>
            </a:r>
            <a:endParaRPr lang="sk-SK" dirty="0">
              <a:latin typeface="Andalus" pitchFamily="18" charset="-78"/>
              <a:cs typeface="Andalus" pitchFamily="18" charset="-78"/>
            </a:endParaRPr>
          </a:p>
        </p:txBody>
      </p:sp>
      <p:pic>
        <p:nvPicPr>
          <p:cNvPr id="4" name="Obrázok 3" descr="tomas-garrigue-masary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508104" y="3611133"/>
            <a:ext cx="2435150" cy="324686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3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" dur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6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8" dur="1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3" dur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0"/>
            <a:ext cx="2664296" cy="796950"/>
          </a:xfrm>
        </p:spPr>
        <p:txBody>
          <a:bodyPr>
            <a:normAutofit/>
          </a:bodyPr>
          <a:lstStyle/>
          <a:p>
            <a:r>
              <a:rPr lang="sk-SK" sz="4000" dirty="0" smtClean="0">
                <a:latin typeface="Andalus" pitchFamily="18" charset="-78"/>
                <a:cs typeface="Andalus" pitchFamily="18" charset="-78"/>
              </a:rPr>
              <a:t>Vzdelanie:</a:t>
            </a:r>
            <a:endParaRPr lang="sk-SK" sz="4000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3" name="Zástupný symbol obsah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k-SK" dirty="0" smtClean="0">
                <a:latin typeface="Andalus" pitchFamily="18" charset="-78"/>
                <a:cs typeface="Andalus" pitchFamily="18" charset="-78"/>
              </a:rPr>
              <a:t>Základná škola v Hodoníně </a:t>
            </a:r>
          </a:p>
          <a:p>
            <a:r>
              <a:rPr lang="sk-SK" dirty="0" smtClean="0">
                <a:latin typeface="Andalus" pitchFamily="18" charset="-78"/>
                <a:cs typeface="Andalus" pitchFamily="18" charset="-78"/>
              </a:rPr>
              <a:t>Krátke štúdium </a:t>
            </a:r>
            <a:r>
              <a:rPr lang="pl-PL" dirty="0" smtClean="0">
                <a:latin typeface="Andalus" pitchFamily="18" charset="-78"/>
                <a:cs typeface="Andalus" pitchFamily="18" charset="-78"/>
              </a:rPr>
              <a:t>na strednej škole v Hustopeči</a:t>
            </a:r>
          </a:p>
          <a:p>
            <a:r>
              <a:rPr lang="pl-PL" dirty="0" smtClean="0">
                <a:latin typeface="Andalus" pitchFamily="18" charset="-78"/>
                <a:cs typeface="Andalus" pitchFamily="18" charset="-78"/>
              </a:rPr>
              <a:t>Štúdium na gymnáziu v Brne a potom na gymnáziu vo Viedni kde v roku 1872 zmaturoval.</a:t>
            </a:r>
          </a:p>
          <a:p>
            <a:r>
              <a:rPr lang="pl-PL" dirty="0" smtClean="0">
                <a:latin typeface="Andalus" pitchFamily="18" charset="-78"/>
                <a:cs typeface="Andalus" pitchFamily="18" charset="-78"/>
              </a:rPr>
              <a:t>Potom študoval filozofiu na Viedenskej univerzite, ktorú absolvoval s doktorátom v roku 1876 (Dizertačná práca: O podstate duše u Platona).   </a:t>
            </a:r>
            <a:r>
              <a:rPr lang="sk-SK" dirty="0" smtClean="0">
                <a:latin typeface="Andalus" pitchFamily="18" charset="-78"/>
                <a:cs typeface="Andalus" pitchFamily="18" charset="-78"/>
              </a:rPr>
              <a:t> </a:t>
            </a:r>
            <a:endParaRPr lang="sk-SK" dirty="0">
              <a:latin typeface="Andalus" pitchFamily="18" charset="-78"/>
              <a:cs typeface="Andalus" pitchFamily="18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3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" dur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6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8" dur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9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1" dur="1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sz="quarter" idx="1"/>
          </p:nvPr>
        </p:nvSpPr>
        <p:spPr>
          <a:xfrm>
            <a:off x="107504" y="404664"/>
            <a:ext cx="7467600" cy="4873752"/>
          </a:xfrm>
        </p:spPr>
        <p:txBody>
          <a:bodyPr/>
          <a:lstStyle/>
          <a:p>
            <a:r>
              <a:rPr lang="sk-SK" dirty="0" smtClean="0">
                <a:latin typeface="Andalus" pitchFamily="18" charset="-78"/>
                <a:cs typeface="Andalus" pitchFamily="18" charset="-78"/>
              </a:rPr>
              <a:t>Profesie: zámočník </a:t>
            </a:r>
          </a:p>
          <a:p>
            <a:pPr>
              <a:buNone/>
            </a:pPr>
            <a:r>
              <a:rPr lang="sk-SK" dirty="0" smtClean="0">
                <a:latin typeface="Andalus" pitchFamily="18" charset="-78"/>
                <a:cs typeface="Andalus" pitchFamily="18" charset="-78"/>
              </a:rPr>
              <a:t>                   učiteľ </a:t>
            </a:r>
          </a:p>
          <a:p>
            <a:pPr>
              <a:buNone/>
            </a:pPr>
            <a:r>
              <a:rPr lang="sk-SK" dirty="0" smtClean="0">
                <a:latin typeface="Andalus" pitchFamily="18" charset="-78"/>
                <a:cs typeface="Andalus" pitchFamily="18" charset="-78"/>
              </a:rPr>
              <a:t>                   vedec </a:t>
            </a:r>
          </a:p>
          <a:p>
            <a:pPr>
              <a:buNone/>
            </a:pPr>
            <a:r>
              <a:rPr lang="sk-SK" dirty="0" smtClean="0">
                <a:latin typeface="Andalus" pitchFamily="18" charset="-78"/>
                <a:cs typeface="Andalus" pitchFamily="18" charset="-78"/>
              </a:rPr>
              <a:t>                   profesor UK </a:t>
            </a:r>
          </a:p>
          <a:p>
            <a:pPr>
              <a:buNone/>
            </a:pPr>
            <a:r>
              <a:rPr lang="sk-SK" dirty="0" smtClean="0">
                <a:latin typeface="Andalus" pitchFamily="18" charset="-78"/>
                <a:cs typeface="Andalus" pitchFamily="18" charset="-78"/>
              </a:rPr>
              <a:t>   </a:t>
            </a:r>
          </a:p>
          <a:p>
            <a:pPr>
              <a:buNone/>
            </a:pPr>
            <a:r>
              <a:rPr lang="sk-SK" dirty="0" smtClean="0">
                <a:latin typeface="Andalus" pitchFamily="18" charset="-78"/>
                <a:cs typeface="Andalus" pitchFamily="18" charset="-78"/>
              </a:rPr>
              <a:t>   V roku 1882 prednášal filozofiu na Karlovej     univerzite v Prahe. Písal a vydával diela z dejín filozofie, logiky, sociológie, etiky, estetiky a dejín kultúry.</a:t>
            </a:r>
            <a:endParaRPr lang="sk-SK" dirty="0">
              <a:latin typeface="Andalus" pitchFamily="18" charset="-78"/>
              <a:cs typeface="Andalus" pitchFamily="18" charset="-78"/>
            </a:endParaRPr>
          </a:p>
        </p:txBody>
      </p:sp>
      <p:pic>
        <p:nvPicPr>
          <p:cNvPr id="5" name="Obrázok 4" descr="TGMaDit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932040" y="3768174"/>
            <a:ext cx="3374504" cy="3089826"/>
          </a:xfrm>
          <a:prstGeom prst="rect">
            <a:avLst/>
          </a:prstGeom>
        </p:spPr>
      </p:pic>
      <p:pic>
        <p:nvPicPr>
          <p:cNvPr id="6" name="Obrázok 5" descr="128px-T._G._Masaryk_Signature.svg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rot="20582041">
            <a:off x="5587805" y="5478806"/>
            <a:ext cx="2337792" cy="89493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3" dur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4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6" dur="1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7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9" dur="1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0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" dur="1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0"/>
            <a:ext cx="7467600" cy="692696"/>
          </a:xfrm>
        </p:spPr>
        <p:txBody>
          <a:bodyPr/>
          <a:lstStyle/>
          <a:p>
            <a:r>
              <a:rPr lang="sk-SK" dirty="0" smtClean="0"/>
              <a:t>Diela: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sz="quarter" idx="1"/>
          </p:nvPr>
        </p:nvSpPr>
        <p:spPr>
          <a:xfrm>
            <a:off x="323528" y="1052736"/>
            <a:ext cx="7467600" cy="4873752"/>
          </a:xfrm>
        </p:spPr>
        <p:txBody>
          <a:bodyPr>
            <a:normAutofit fontScale="85000" lnSpcReduction="20000"/>
          </a:bodyPr>
          <a:lstStyle/>
          <a:p>
            <a:r>
              <a:rPr lang="sk-SK" dirty="0" err="1" smtClean="0"/>
              <a:t>Theorie</a:t>
            </a:r>
            <a:r>
              <a:rPr lang="sk-SK" dirty="0" smtClean="0"/>
              <a:t> </a:t>
            </a:r>
            <a:r>
              <a:rPr lang="sk-SK" dirty="0" err="1" smtClean="0"/>
              <a:t>dějin</a:t>
            </a:r>
            <a:r>
              <a:rPr lang="sk-SK" dirty="0" smtClean="0"/>
              <a:t> </a:t>
            </a:r>
            <a:r>
              <a:rPr lang="sk-SK" dirty="0" err="1" smtClean="0"/>
              <a:t>podle</a:t>
            </a:r>
            <a:r>
              <a:rPr lang="sk-SK" dirty="0" smtClean="0"/>
              <a:t> zásad T. H. </a:t>
            </a:r>
            <a:r>
              <a:rPr lang="sk-SK" dirty="0" err="1" smtClean="0"/>
              <a:t>Bucklea</a:t>
            </a:r>
            <a:r>
              <a:rPr lang="sk-SK" dirty="0" smtClean="0"/>
              <a:t> (1883)</a:t>
            </a:r>
          </a:p>
          <a:p>
            <a:r>
              <a:rPr lang="sk-SK" dirty="0" err="1" smtClean="0"/>
              <a:t>Blaise</a:t>
            </a:r>
            <a:r>
              <a:rPr lang="sk-SK" dirty="0" smtClean="0"/>
              <a:t> Pascal a </a:t>
            </a:r>
            <a:r>
              <a:rPr lang="sk-SK" dirty="0" err="1" smtClean="0"/>
              <a:t>Humeova</a:t>
            </a:r>
            <a:r>
              <a:rPr lang="sk-SK" dirty="0" smtClean="0"/>
              <a:t> skepse (1884)</a:t>
            </a:r>
          </a:p>
          <a:p>
            <a:r>
              <a:rPr lang="sk-SK" dirty="0" err="1" smtClean="0"/>
              <a:t>Konkretná</a:t>
            </a:r>
            <a:r>
              <a:rPr lang="sk-SK" dirty="0" smtClean="0"/>
              <a:t> logika (1885)</a:t>
            </a:r>
          </a:p>
          <a:p>
            <a:r>
              <a:rPr lang="sk-SK" dirty="0" smtClean="0"/>
              <a:t>Česká otázka (1895)</a:t>
            </a:r>
          </a:p>
          <a:p>
            <a:r>
              <a:rPr lang="sk-SK" dirty="0" smtClean="0"/>
              <a:t>Naše </a:t>
            </a:r>
            <a:r>
              <a:rPr lang="sk-SK" dirty="0" err="1" smtClean="0"/>
              <a:t>nynější</a:t>
            </a:r>
            <a:r>
              <a:rPr lang="sk-SK" dirty="0" smtClean="0"/>
              <a:t> </a:t>
            </a:r>
            <a:r>
              <a:rPr lang="sk-SK" dirty="0" err="1" smtClean="0"/>
              <a:t>krise</a:t>
            </a:r>
            <a:r>
              <a:rPr lang="sk-SK" dirty="0" smtClean="0"/>
              <a:t> (1895)</a:t>
            </a:r>
          </a:p>
          <a:p>
            <a:r>
              <a:rPr lang="sk-SK" dirty="0" smtClean="0"/>
              <a:t>Karel </a:t>
            </a:r>
            <a:r>
              <a:rPr lang="sk-SK" dirty="0" err="1" smtClean="0"/>
              <a:t>Havlíček</a:t>
            </a:r>
            <a:r>
              <a:rPr lang="sk-SK" dirty="0" smtClean="0"/>
              <a:t> (1896)</a:t>
            </a:r>
          </a:p>
          <a:p>
            <a:r>
              <a:rPr lang="sk-SK" dirty="0" smtClean="0"/>
              <a:t>Moderní </a:t>
            </a:r>
            <a:r>
              <a:rPr lang="sk-SK" dirty="0" err="1" smtClean="0"/>
              <a:t>člověk</a:t>
            </a:r>
            <a:r>
              <a:rPr lang="sk-SK" dirty="0" smtClean="0"/>
              <a:t> a </a:t>
            </a:r>
            <a:r>
              <a:rPr lang="sk-SK" dirty="0" err="1" smtClean="0"/>
              <a:t>náboženství</a:t>
            </a:r>
            <a:r>
              <a:rPr lang="sk-SK" dirty="0" smtClean="0"/>
              <a:t> (1896)</a:t>
            </a:r>
          </a:p>
          <a:p>
            <a:r>
              <a:rPr lang="sk-SK" dirty="0" smtClean="0"/>
              <a:t>Otázka </a:t>
            </a:r>
            <a:r>
              <a:rPr lang="sk-SK" dirty="0" err="1" smtClean="0"/>
              <a:t>sociální</a:t>
            </a:r>
            <a:r>
              <a:rPr lang="sk-SK" dirty="0" smtClean="0"/>
              <a:t> (1898)</a:t>
            </a:r>
          </a:p>
          <a:p>
            <a:r>
              <a:rPr lang="sk-SK" dirty="0" smtClean="0"/>
              <a:t>Ideály humanitní (1901)</a:t>
            </a:r>
          </a:p>
          <a:p>
            <a:r>
              <a:rPr lang="sk-SK" dirty="0" err="1" smtClean="0"/>
              <a:t>Palackého</a:t>
            </a:r>
            <a:r>
              <a:rPr lang="sk-SK" dirty="0" smtClean="0"/>
              <a:t> idea národa českého (1912)</a:t>
            </a:r>
          </a:p>
          <a:p>
            <a:r>
              <a:rPr lang="sk-SK" dirty="0" smtClean="0"/>
              <a:t>Spomienky (1917)</a:t>
            </a:r>
          </a:p>
          <a:p>
            <a:r>
              <a:rPr lang="sk-SK" dirty="0" smtClean="0"/>
              <a:t>Rusko a </a:t>
            </a:r>
            <a:r>
              <a:rPr lang="sk-SK" dirty="0" err="1" smtClean="0"/>
              <a:t>Evropa</a:t>
            </a:r>
            <a:r>
              <a:rPr lang="sk-SK" dirty="0" smtClean="0"/>
              <a:t> (2 zv. 1919 – 1921)</a:t>
            </a:r>
          </a:p>
          <a:p>
            <a:r>
              <a:rPr lang="sk-SK" dirty="0" smtClean="0"/>
              <a:t>Nová </a:t>
            </a:r>
            <a:r>
              <a:rPr lang="sk-SK" dirty="0" err="1" smtClean="0"/>
              <a:t>Evropa</a:t>
            </a:r>
            <a:r>
              <a:rPr lang="sk-SK" dirty="0" smtClean="0"/>
              <a:t> (1920)</a:t>
            </a:r>
          </a:p>
          <a:p>
            <a:r>
              <a:rPr lang="sk-SK" dirty="0" err="1" smtClean="0"/>
              <a:t>Světová</a:t>
            </a:r>
            <a:r>
              <a:rPr lang="sk-SK" dirty="0" smtClean="0"/>
              <a:t> </a:t>
            </a:r>
            <a:r>
              <a:rPr lang="sk-SK" dirty="0" err="1" smtClean="0"/>
              <a:t>revoluce</a:t>
            </a:r>
            <a:r>
              <a:rPr lang="sk-SK" dirty="0" smtClean="0"/>
              <a:t> (1925)</a:t>
            </a:r>
          </a:p>
          <a:p>
            <a:r>
              <a:rPr lang="sk-SK" dirty="0" smtClean="0"/>
              <a:t>Cesta demokracie (1933 – 1936)</a:t>
            </a: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3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" dur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6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8" dur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9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1" dur="1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2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4" dur="1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5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8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0" dur="1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1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3" dur="1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4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6" dur="1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7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9" dur="1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0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2" dur="1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3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5" dur="1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6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8" dur="1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9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1" dur="1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2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4" dur="1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sz="quarter" idx="1"/>
          </p:nvPr>
        </p:nvSpPr>
        <p:spPr>
          <a:xfrm>
            <a:off x="179512" y="260648"/>
            <a:ext cx="7632848" cy="5040560"/>
          </a:xfrm>
        </p:spPr>
        <p:txBody>
          <a:bodyPr>
            <a:normAutofit fontScale="77500" lnSpcReduction="20000"/>
          </a:bodyPr>
          <a:lstStyle/>
          <a:p>
            <a:r>
              <a:rPr lang="sk-SK" dirty="0" smtClean="0">
                <a:latin typeface="Andalus" pitchFamily="18" charset="-78"/>
                <a:cs typeface="Andalus" pitchFamily="18" charset="-78"/>
              </a:rPr>
              <a:t>V máji 1918 sa podieľal na príprave Pittsburskej dohody medzi českými a slovenskými krajanskými organizáciami v Spojených štátoch a stal sa jedným z jej signatárov. 14. októbra sa stal predsedom dočasnej česko-slovenskej vlády v Paríži a 18. októbra vydal vo Washingtone Vyhlásenie o nezávislosti </a:t>
            </a:r>
            <a:r>
              <a:rPr lang="sk-SK" dirty="0" err="1" smtClean="0">
                <a:latin typeface="Andalus" pitchFamily="18" charset="-78"/>
                <a:cs typeface="Andalus" pitchFamily="18" charset="-78"/>
              </a:rPr>
              <a:t>Česko-Slovenska</a:t>
            </a:r>
            <a:r>
              <a:rPr lang="sk-SK" dirty="0" smtClean="0">
                <a:latin typeface="Andalus" pitchFamily="18" charset="-78"/>
                <a:cs typeface="Andalus" pitchFamily="18" charset="-78"/>
              </a:rPr>
              <a:t>, v ktorom deklaroval vytvorenie samostatného, demokratického česko-slovenského štátu. 14. novembra 1918 ho Revolučné národné zhromaždenie (česko-slovenský parlament) zvolilo za prezidenta, ale až 20. decembra 1918 sa vrátil z emigrácie do Čiech. 21. decembra pricestoval do Prahy a 22. decembra 1918 prečítal členom vlády svoje prvé prezidentské posolstvo.</a:t>
            </a:r>
          </a:p>
          <a:p>
            <a:endParaRPr lang="sk-SK" dirty="0" smtClean="0">
              <a:latin typeface="Andalus" pitchFamily="18" charset="-78"/>
              <a:cs typeface="Andalus" pitchFamily="18" charset="-78"/>
            </a:endParaRPr>
          </a:p>
          <a:p>
            <a:r>
              <a:rPr lang="sk-SK" dirty="0" smtClean="0">
                <a:latin typeface="Andalus" pitchFamily="18" charset="-78"/>
                <a:cs typeface="Andalus" pitchFamily="18" charset="-78"/>
              </a:rPr>
              <a:t>V dobe od roku 1914 do roku 1937 bol Masaryk celkom sedemnásťkrát navrhnutý na ocenenie Nobelovou cenou za mier.</a:t>
            </a:r>
          </a:p>
          <a:p>
            <a:endParaRPr lang="sk-SK" dirty="0" smtClean="0">
              <a:latin typeface="Andalus" pitchFamily="18" charset="-78"/>
              <a:cs typeface="Andalus" pitchFamily="18" charset="-78"/>
            </a:endParaRPr>
          </a:p>
          <a:p>
            <a:r>
              <a:rPr lang="sk-SK" dirty="0" smtClean="0">
                <a:latin typeface="Andalus" pitchFamily="18" charset="-78"/>
                <a:cs typeface="Andalus" pitchFamily="18" charset="-78"/>
              </a:rPr>
              <a:t>V roku 1924 vydal svoje pamäti o zahraničnom odboji nazvané </a:t>
            </a:r>
            <a:r>
              <a:rPr lang="sk-SK" dirty="0" err="1" smtClean="0">
                <a:latin typeface="Andalus" pitchFamily="18" charset="-78"/>
                <a:cs typeface="Andalus" pitchFamily="18" charset="-78"/>
              </a:rPr>
              <a:t>Světová</a:t>
            </a:r>
            <a:r>
              <a:rPr lang="sk-SK" dirty="0" smtClean="0">
                <a:latin typeface="Andalus" pitchFamily="18" charset="-78"/>
                <a:cs typeface="Andalus" pitchFamily="18" charset="-78"/>
              </a:rPr>
              <a:t> </a:t>
            </a:r>
            <a:r>
              <a:rPr lang="sk-SK" dirty="0" err="1" smtClean="0">
                <a:latin typeface="Andalus" pitchFamily="18" charset="-78"/>
                <a:cs typeface="Andalus" pitchFamily="18" charset="-78"/>
              </a:rPr>
              <a:t>revoluce</a:t>
            </a:r>
            <a:r>
              <a:rPr lang="sk-SK" dirty="0" smtClean="0">
                <a:latin typeface="Andalus" pitchFamily="18" charset="-78"/>
                <a:cs typeface="Andalus" pitchFamily="18" charset="-78"/>
              </a:rPr>
              <a:t>. V rokoch 1920, 1927 a 1934 ho parlament opätovne zvolil za prezidenta, ale </a:t>
            </a:r>
            <a:r>
              <a:rPr lang="sk-SK" dirty="0" smtClean="0">
                <a:latin typeface="Andalus" pitchFamily="18" charset="-78"/>
                <a:cs typeface="Andalus" pitchFamily="18" charset="-78"/>
              </a:rPr>
              <a:t> </a:t>
            </a:r>
            <a:r>
              <a:rPr lang="sk-SK" dirty="0" smtClean="0">
                <a:latin typeface="Andalus" pitchFamily="18" charset="-78"/>
                <a:cs typeface="Andalus" pitchFamily="18" charset="-78"/>
              </a:rPr>
              <a:t>14. decembra 1935 odstúpil zo zdravotných dôvodov. Zostal žiť na zámku v Lánoch, kde i o necelé dva roky neskôr, v septembri 1937, zomrel.</a:t>
            </a:r>
            <a:endParaRPr lang="sk-SK" dirty="0">
              <a:latin typeface="Andalus" pitchFamily="18" charset="-78"/>
              <a:cs typeface="Andalus" pitchFamily="18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3" dur="1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sz="quarter" idx="1"/>
          </p:nvPr>
        </p:nvSpPr>
        <p:spPr>
          <a:xfrm>
            <a:off x="467544" y="1124744"/>
            <a:ext cx="7467600" cy="4873752"/>
          </a:xfrm>
        </p:spPr>
        <p:txBody>
          <a:bodyPr>
            <a:normAutofit/>
          </a:bodyPr>
          <a:lstStyle/>
          <a:p>
            <a:r>
              <a:rPr lang="sk-SK" sz="4400" dirty="0" smtClean="0">
                <a:latin typeface="Andalus" pitchFamily="18" charset="-78"/>
                <a:cs typeface="Andalus" pitchFamily="18" charset="-78"/>
              </a:rPr>
              <a:t>Ďakujem za pozornosť </a:t>
            </a:r>
            <a:endParaRPr lang="sk-SK" sz="4400" dirty="0">
              <a:latin typeface="Andalus" pitchFamily="18" charset="-78"/>
              <a:cs typeface="Andalus" pitchFamily="18" charset="-78"/>
            </a:endParaRPr>
          </a:p>
        </p:txBody>
      </p:sp>
      <p:pic>
        <p:nvPicPr>
          <p:cNvPr id="4" name="Obrázok 3" descr="images.jpe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275856" y="2053055"/>
            <a:ext cx="4242023" cy="4804945"/>
          </a:xfrm>
          <a:prstGeom prst="rect">
            <a:avLst/>
          </a:prstGeom>
        </p:spPr>
      </p:pic>
      <p:pic>
        <p:nvPicPr>
          <p:cNvPr id="5" name="Obrázok 4" descr="128px-T._G._Masaryk_Signature.svg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rot="2209155">
            <a:off x="5183068" y="5696438"/>
            <a:ext cx="2337792" cy="89493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rkáda">
  <a:themeElements>
    <a:clrScheme name="Arkáda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Arkáda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rkáda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102</TotalTime>
  <Words>438</Words>
  <Application>Microsoft Office PowerPoint</Application>
  <PresentationFormat>Prezentácia na obrazovke (4:3)</PresentationFormat>
  <Paragraphs>40</Paragraphs>
  <Slides>7</Slides>
  <Notes>0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7</vt:i4>
      </vt:variant>
    </vt:vector>
  </HeadingPairs>
  <TitlesOfParts>
    <vt:vector size="8" baseType="lpstr">
      <vt:lpstr>Arkáda</vt:lpstr>
      <vt:lpstr>Tomáš Garrigue Masaryk</vt:lpstr>
      <vt:lpstr>Životopis:</vt:lpstr>
      <vt:lpstr>Vzdelanie:</vt:lpstr>
      <vt:lpstr>Snímka 4</vt:lpstr>
      <vt:lpstr>Diela:</vt:lpstr>
      <vt:lpstr>Snímka 6</vt:lpstr>
      <vt:lpstr>Snímka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Tomáš Garrigue Masaryk</dc:title>
  <dc:creator>Juraj</dc:creator>
  <cp:lastModifiedBy>Juraj</cp:lastModifiedBy>
  <cp:revision>12</cp:revision>
  <dcterms:created xsi:type="dcterms:W3CDTF">2013-06-03T13:47:50Z</dcterms:created>
  <dcterms:modified xsi:type="dcterms:W3CDTF">2013-06-03T19:19:31Z</dcterms:modified>
</cp:coreProperties>
</file>